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2" r:id="rId3"/>
    <p:sldId id="274" r:id="rId4"/>
    <p:sldId id="273" r:id="rId5"/>
    <p:sldId id="275" r:id="rId6"/>
    <p:sldId id="270" r:id="rId7"/>
    <p:sldId id="271" r:id="rId8"/>
    <p:sldId id="276" r:id="rId9"/>
    <p:sldId id="277" r:id="rId10"/>
    <p:sldId id="278" r:id="rId11"/>
    <p:sldId id="279" r:id="rId12"/>
    <p:sldId id="256" r:id="rId13"/>
    <p:sldId id="259" r:id="rId14"/>
    <p:sldId id="280" r:id="rId15"/>
    <p:sldId id="257" r:id="rId16"/>
    <p:sldId id="258" r:id="rId17"/>
    <p:sldId id="260" r:id="rId18"/>
    <p:sldId id="261" r:id="rId19"/>
    <p:sldId id="262" r:id="rId20"/>
    <p:sldId id="263" r:id="rId21"/>
    <p:sldId id="264" r:id="rId22"/>
    <p:sldId id="268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55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7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25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983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7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20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18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70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59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795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98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8000">
              <a:srgbClr val="85C2FF"/>
            </a:gs>
            <a:gs pos="36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3EC1D-E43A-4D09-A8B2-1FA9957FDAD9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652D9-274E-420C-A5D1-BF9A3F664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oogle.co.uk/url?sa=i&amp;rct=j&amp;q=&amp;esrc=s&amp;source=images&amp;cd=&amp;cad=rja&amp;uact=8&amp;ved=0ahUKEwiQ48_Z4uXMAhXnLsAKHYB3AxsQjRwIBw&amp;url=https://commons.wikimedia.org/wiki/File:CIRCLE_1.svg&amp;bvm=bv.122448493,d.ZGg&amp;psig=AFQjCNFTldUXjw3f9cxOvHFzdN2jRoyI8A&amp;ust=146373466235099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lantationgarden.co.uk/wordpress/wp-content/uploads/2015/06/Scan000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lantationgarden.co.uk/wordpress/wp-content/uploads/2015/06/Scan00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hyperlink" Target="http://plantationgarden.co.uk/wordpress/wp-content/uploads/2015/06/Scan0002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GB" dirty="0" smtClean="0"/>
              <a:t>Area of Shapes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r>
              <a:rPr lang="en-GB" dirty="0" smtClean="0"/>
              <a:t>Today we will be recapping and learning how to calculate the area of different shapes, including:</a:t>
            </a:r>
          </a:p>
          <a:p>
            <a:r>
              <a:rPr lang="en-GB" dirty="0" smtClean="0"/>
              <a:t>Rectangles</a:t>
            </a:r>
          </a:p>
          <a:p>
            <a:r>
              <a:rPr lang="en-GB" dirty="0" smtClean="0"/>
              <a:t>Triangles</a:t>
            </a:r>
          </a:p>
          <a:p>
            <a:r>
              <a:rPr lang="en-GB" dirty="0" smtClean="0"/>
              <a:t>Octagons</a:t>
            </a:r>
          </a:p>
          <a:p>
            <a:r>
              <a:rPr lang="en-GB" dirty="0" smtClean="0"/>
              <a:t>Circles</a:t>
            </a:r>
          </a:p>
          <a:p>
            <a:r>
              <a:rPr lang="en-GB" dirty="0" smtClean="0"/>
              <a:t>A sector of a circle (like a pizza slice)</a:t>
            </a:r>
          </a:p>
        </p:txBody>
      </p:sp>
      <p:pic>
        <p:nvPicPr>
          <p:cNvPr id="1026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704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567050" y="818602"/>
            <a:ext cx="4203577" cy="4494113"/>
            <a:chOff x="2407094" y="1484784"/>
            <a:chExt cx="4203577" cy="4494113"/>
          </a:xfrm>
        </p:grpSpPr>
        <p:sp>
          <p:nvSpPr>
            <p:cNvPr id="11" name="Octagon 10"/>
            <p:cNvSpPr/>
            <p:nvPr/>
          </p:nvSpPr>
          <p:spPr>
            <a:xfrm>
              <a:off x="2456655" y="1484784"/>
              <a:ext cx="4104456" cy="3888432"/>
            </a:xfrm>
            <a:prstGeom prst="octagon">
              <a:avLst>
                <a:gd name="adj" fmla="val 21806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>
              <a:stCxn id="11" idx="3"/>
              <a:endCxn id="11" idx="6"/>
            </p:cNvCxnSpPr>
            <p:nvPr/>
          </p:nvCxnSpPr>
          <p:spPr>
            <a:xfrm flipV="1">
              <a:off x="3304566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724128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0"/>
              <a:endCxn id="11" idx="5"/>
            </p:cNvCxnSpPr>
            <p:nvPr/>
          </p:nvCxnSpPr>
          <p:spPr>
            <a:xfrm flipH="1">
              <a:off x="2456655" y="2332695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456655" y="4509120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407094" y="5517232"/>
              <a:ext cx="4203577" cy="0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79480" y="5517232"/>
              <a:ext cx="590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</a:rPr>
                <a:t>5m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724128" y="2350920"/>
              <a:ext cx="886543" cy="0"/>
            </a:xfrm>
            <a:prstGeom prst="straightConnector1">
              <a:avLst/>
            </a:prstGeom>
            <a:ln w="38100">
              <a:solidFill>
                <a:srgbClr val="7030A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872286" y="2406079"/>
              <a:ext cx="5229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7030A0"/>
                  </a:solidFill>
                </a:rPr>
                <a:t>1m</a:t>
              </a:r>
              <a:endParaRPr lang="en-GB" sz="20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381553" y="2428035"/>
            <a:ext cx="6944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chemeClr val="bg1">
                    <a:lumMod val="95000"/>
                  </a:schemeClr>
                </a:solidFill>
              </a:rPr>
              <a:t>9m</a:t>
            </a:r>
            <a:r>
              <a:rPr lang="en-US" sz="2400" b="1" baseline="30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</a:p>
          <a:p>
            <a:r>
              <a:rPr lang="en-US" baseline="30000" dirty="0" smtClean="0">
                <a:solidFill>
                  <a:schemeClr val="tx2"/>
                </a:solidFill>
              </a:rPr>
              <a:t>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73156" y="1297181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84647" y="1136567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67050" y="4058962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36744" y="4061332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846151" y="1739897"/>
            <a:ext cx="0" cy="1959025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4837116" y="2534743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3m</a:t>
            </a:r>
            <a:endParaRPr lang="en-GB" dirty="0">
              <a:solidFill>
                <a:srgbClr val="7030A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21067" y="2511938"/>
            <a:ext cx="792088" cy="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513155" y="2350771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3m</a:t>
            </a:r>
            <a:r>
              <a:rPr lang="en-US" baseline="30000" dirty="0">
                <a:solidFill>
                  <a:srgbClr val="7030A0"/>
                </a:solidFill>
              </a:rPr>
              <a:t>  </a:t>
            </a:r>
            <a:r>
              <a:rPr lang="en-GB" b="1" dirty="0">
                <a:solidFill>
                  <a:srgbClr val="7030A0"/>
                </a:solidFill>
              </a:rPr>
              <a:t>x </a:t>
            </a:r>
            <a:r>
              <a:rPr lang="en-GB" b="1" dirty="0" smtClean="0">
                <a:solidFill>
                  <a:srgbClr val="7030A0"/>
                </a:solidFill>
              </a:rPr>
              <a:t>1m </a:t>
            </a:r>
            <a:r>
              <a:rPr lang="en-GB" b="1" dirty="0">
                <a:solidFill>
                  <a:srgbClr val="7030A0"/>
                </a:solidFill>
              </a:rPr>
              <a:t>= </a:t>
            </a:r>
            <a:r>
              <a:rPr lang="en-GB" b="1" dirty="0" smtClean="0">
                <a:solidFill>
                  <a:srgbClr val="7030A0"/>
                </a:solidFill>
              </a:rPr>
              <a:t>3m</a:t>
            </a:r>
            <a:r>
              <a:rPr lang="en-US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9" name="Rectangle 8"/>
          <p:cNvSpPr/>
          <p:nvPr/>
        </p:nvSpPr>
        <p:spPr>
          <a:xfrm>
            <a:off x="3355386" y="1020182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84647" y="2442410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55386" y="4015165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980144" y="3134921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pic>
        <p:nvPicPr>
          <p:cNvPr id="31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4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588700" y="1199122"/>
            <a:ext cx="4104456" cy="3888432"/>
            <a:chOff x="2456655" y="1484784"/>
            <a:chExt cx="4104456" cy="3888432"/>
          </a:xfrm>
        </p:grpSpPr>
        <p:sp>
          <p:nvSpPr>
            <p:cNvPr id="11" name="Octagon 10"/>
            <p:cNvSpPr/>
            <p:nvPr/>
          </p:nvSpPr>
          <p:spPr>
            <a:xfrm>
              <a:off x="2456655" y="1484784"/>
              <a:ext cx="4104456" cy="3888432"/>
            </a:xfrm>
            <a:prstGeom prst="octagon">
              <a:avLst>
                <a:gd name="adj" fmla="val 21806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>
              <a:stCxn id="11" idx="3"/>
              <a:endCxn id="11" idx="6"/>
            </p:cNvCxnSpPr>
            <p:nvPr/>
          </p:nvCxnSpPr>
          <p:spPr>
            <a:xfrm flipV="1">
              <a:off x="3304566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724128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0"/>
              <a:endCxn id="11" idx="5"/>
            </p:cNvCxnSpPr>
            <p:nvPr/>
          </p:nvCxnSpPr>
          <p:spPr>
            <a:xfrm flipH="1">
              <a:off x="2456655" y="2332695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456655" y="4509120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3353642" y="2808555"/>
            <a:ext cx="6944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9m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aseline="30000" dirty="0" smtClean="0">
                <a:solidFill>
                  <a:schemeClr val="tx2"/>
                </a:solidFill>
              </a:rPr>
              <a:t>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45245" y="1677701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56736" y="1517087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39139" y="4439482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08833" y="4441852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27475" y="1400702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656736" y="2822930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327475" y="4395685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874762" y="2827709"/>
            <a:ext cx="6944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7030A0"/>
                </a:solidFill>
              </a:rPr>
              <a:t>3m</a:t>
            </a:r>
            <a:r>
              <a:rPr lang="en-US" sz="2400" b="1" baseline="300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2" name="Rectangle 1"/>
          <p:cNvSpPr/>
          <p:nvPr/>
        </p:nvSpPr>
        <p:spPr>
          <a:xfrm>
            <a:off x="481566" y="398274"/>
            <a:ext cx="73286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rgbClr val="7030A0"/>
                </a:solidFill>
              </a:rPr>
              <a:t>12m</a:t>
            </a:r>
            <a:r>
              <a:rPr lang="en-US" sz="2800" b="1" baseline="30000" dirty="0" smtClean="0">
                <a:solidFill>
                  <a:srgbClr val="7030A0"/>
                </a:solidFill>
              </a:rPr>
              <a:t>2  </a:t>
            </a:r>
            <a:r>
              <a:rPr lang="en-GB" sz="2800" b="1" dirty="0" smtClean="0"/>
              <a:t>+</a:t>
            </a:r>
            <a:r>
              <a:rPr lang="en-GB" sz="2800" b="1" dirty="0" smtClean="0">
                <a:solidFill>
                  <a:srgbClr val="7030A0"/>
                </a:solidFill>
              </a:rPr>
              <a:t> 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</a:rPr>
              <a:t>2m</a:t>
            </a:r>
            <a:r>
              <a:rPr lang="en-US" sz="2800" b="1" baseline="30000" dirty="0" smtClean="0">
                <a:solidFill>
                  <a:schemeClr val="tx2">
                    <a:lumMod val="75000"/>
                  </a:schemeClr>
                </a:solidFill>
              </a:rPr>
              <a:t>2  </a:t>
            </a:r>
            <a:r>
              <a:rPr lang="en-GB" sz="2800" b="1" dirty="0"/>
              <a:t>+</a:t>
            </a:r>
            <a:r>
              <a:rPr lang="en-GB" sz="2800" b="1" dirty="0">
                <a:solidFill>
                  <a:srgbClr val="7030A0"/>
                </a:solidFill>
              </a:rPr>
              <a:t>  </a:t>
            </a:r>
            <a:r>
              <a:rPr lang="en-GB" sz="2800" b="1" dirty="0" smtClean="0">
                <a:solidFill>
                  <a:srgbClr val="FF0000"/>
                </a:solidFill>
              </a:rPr>
              <a:t>9m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  </a:t>
            </a:r>
            <a:r>
              <a:rPr lang="en-GB" sz="2800" b="1" dirty="0" smtClean="0"/>
              <a:t>=</a:t>
            </a:r>
            <a:r>
              <a:rPr lang="en-GB" sz="2800" b="1" dirty="0" smtClean="0">
                <a:solidFill>
                  <a:srgbClr val="7030A0"/>
                </a:solidFill>
              </a:rPr>
              <a:t>  </a:t>
            </a:r>
            <a:r>
              <a:rPr lang="en-GB" sz="3200" b="1" u="sng" dirty="0" smtClean="0"/>
              <a:t>23m</a:t>
            </a:r>
            <a:r>
              <a:rPr lang="en-US" sz="3200" b="1" u="sng" baseline="30000" dirty="0"/>
              <a:t>2</a:t>
            </a:r>
            <a:endParaRPr lang="en-US" sz="2800" b="1" u="sng" baseline="30000" dirty="0"/>
          </a:p>
          <a:p>
            <a:endParaRPr lang="en-US" sz="2800" b="1" baseline="30000" dirty="0">
              <a:solidFill>
                <a:srgbClr val="FF0000"/>
              </a:solidFill>
            </a:endParaRPr>
          </a:p>
          <a:p>
            <a:endParaRPr lang="en-US" sz="2800" b="1" baseline="300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800" b="1" baseline="30000" dirty="0">
              <a:solidFill>
                <a:srgbClr val="7030A0"/>
              </a:solidFill>
            </a:endParaRPr>
          </a:p>
        </p:txBody>
      </p:sp>
      <p:pic>
        <p:nvPicPr>
          <p:cNvPr id="21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8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3429" y="4149080"/>
            <a:ext cx="6400800" cy="1752600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The radius of a circle is the distance from the centre to the outside.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s://upload.wikimedia.org/wikipedia/commons/thumb/1/1d/CIRCLE_1.svg/2000px-CIRCLE_1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69"/>
            <a:ext cx="4108154" cy="4146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6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What is the area of this circle?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212976"/>
            <a:ext cx="8291264" cy="4133055"/>
          </a:xfrm>
        </p:spPr>
        <p:txBody>
          <a:bodyPr>
            <a:normAutofit/>
          </a:bodyPr>
          <a:lstStyle/>
          <a:p>
            <a:endParaRPr lang="en-GB" baseline="30000" dirty="0"/>
          </a:p>
          <a:p>
            <a:pPr marL="0" indent="0">
              <a:buNone/>
            </a:pPr>
            <a:r>
              <a:rPr lang="en-GB" baseline="30000" dirty="0" smtClean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554476" y="2069559"/>
            <a:ext cx="2060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</a:rPr>
              <a:t>A = </a:t>
            </a:r>
            <a:r>
              <a:rPr lang="el-GR" sz="3200" dirty="0">
                <a:solidFill>
                  <a:prstClr val="black"/>
                </a:solidFill>
              </a:rPr>
              <a:t>π × </a:t>
            </a:r>
            <a:r>
              <a:rPr lang="en-GB" sz="3200" dirty="0">
                <a:solidFill>
                  <a:prstClr val="black"/>
                </a:solidFill>
              </a:rPr>
              <a:t>r</a:t>
            </a:r>
            <a:r>
              <a:rPr lang="en-GB" sz="3200" baseline="30000" dirty="0">
                <a:solidFill>
                  <a:prstClr val="black"/>
                </a:solidFill>
              </a:rPr>
              <a:t>2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8752" y="1484784"/>
            <a:ext cx="71197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Area of a circle </a:t>
            </a:r>
            <a:r>
              <a:rPr lang="en-GB" sz="3200" dirty="0">
                <a:solidFill>
                  <a:prstClr val="black"/>
                </a:solidFill>
              </a:rPr>
              <a:t>= </a:t>
            </a:r>
            <a:r>
              <a:rPr lang="el-GR" sz="3200" dirty="0">
                <a:solidFill>
                  <a:prstClr val="black"/>
                </a:solidFill>
              </a:rPr>
              <a:t>π × </a:t>
            </a:r>
            <a:r>
              <a:rPr lang="en-GB" sz="3200" dirty="0" smtClean="0">
                <a:solidFill>
                  <a:prstClr val="black"/>
                </a:solidFill>
              </a:rPr>
              <a:t>the radius squared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71600" y="2665485"/>
            <a:ext cx="3888432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endCxn id="8" idx="6"/>
          </p:cNvCxnSpPr>
          <p:nvPr/>
        </p:nvCxnSpPr>
        <p:spPr>
          <a:xfrm>
            <a:off x="2915816" y="4573697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4386" y="420436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pic>
        <p:nvPicPr>
          <p:cNvPr id="1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032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GB" b="1" u="sng" dirty="0" smtClean="0"/>
              <a:t>What is the area of this circle?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212976"/>
            <a:ext cx="8291264" cy="4133055"/>
          </a:xfrm>
        </p:spPr>
        <p:txBody>
          <a:bodyPr>
            <a:normAutofit/>
          </a:bodyPr>
          <a:lstStyle/>
          <a:p>
            <a:endParaRPr lang="en-GB" baseline="30000" dirty="0"/>
          </a:p>
          <a:p>
            <a:pPr marL="0" indent="0">
              <a:buNone/>
            </a:pPr>
            <a:r>
              <a:rPr lang="en-GB" baseline="30000" dirty="0" smtClean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558752" y="1777171"/>
            <a:ext cx="20601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</a:rPr>
              <a:t>A = </a:t>
            </a:r>
            <a:r>
              <a:rPr lang="el-GR" sz="3200" dirty="0">
                <a:solidFill>
                  <a:prstClr val="black"/>
                </a:solidFill>
              </a:rPr>
              <a:t>π × </a:t>
            </a:r>
            <a:r>
              <a:rPr lang="en-GB" sz="3200" dirty="0">
                <a:solidFill>
                  <a:prstClr val="black"/>
                </a:solidFill>
              </a:rPr>
              <a:t>r</a:t>
            </a:r>
            <a:r>
              <a:rPr lang="en-GB" sz="3200" baseline="30000" dirty="0">
                <a:solidFill>
                  <a:prstClr val="black"/>
                </a:solidFill>
              </a:rPr>
              <a:t>2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8752" y="1192396"/>
            <a:ext cx="71197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Area of a circle </a:t>
            </a:r>
            <a:r>
              <a:rPr lang="en-GB" sz="3200" dirty="0">
                <a:solidFill>
                  <a:prstClr val="black"/>
                </a:solidFill>
              </a:rPr>
              <a:t>= </a:t>
            </a:r>
            <a:r>
              <a:rPr lang="el-GR" sz="3200" dirty="0">
                <a:solidFill>
                  <a:prstClr val="black"/>
                </a:solidFill>
              </a:rPr>
              <a:t>π × </a:t>
            </a:r>
            <a:r>
              <a:rPr lang="en-GB" sz="3200" dirty="0" smtClean="0">
                <a:solidFill>
                  <a:prstClr val="black"/>
                </a:solidFill>
              </a:rPr>
              <a:t>the radius squared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71600" y="2665485"/>
            <a:ext cx="3888432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endCxn id="8" idx="6"/>
          </p:cNvCxnSpPr>
          <p:nvPr/>
        </p:nvCxnSpPr>
        <p:spPr>
          <a:xfrm>
            <a:off x="2915816" y="4573697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14386" y="420436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618279" y="3961762"/>
            <a:ext cx="2985113" cy="1175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3200" dirty="0" smtClean="0">
                <a:solidFill>
                  <a:prstClr val="black"/>
                </a:solidFill>
              </a:rPr>
              <a:t>5</a:t>
            </a:r>
            <a:r>
              <a:rPr lang="en-GB" sz="3200" baseline="30000" dirty="0" smtClean="0">
                <a:solidFill>
                  <a:prstClr val="black"/>
                </a:solidFill>
              </a:rPr>
              <a:t>2 </a:t>
            </a:r>
            <a:r>
              <a:rPr lang="en-GB" sz="3200" dirty="0">
                <a:solidFill>
                  <a:prstClr val="black"/>
                </a:solidFill>
              </a:rPr>
              <a:t>= </a:t>
            </a:r>
            <a:r>
              <a:rPr lang="en-GB" sz="3200" dirty="0" smtClean="0">
                <a:solidFill>
                  <a:prstClr val="black"/>
                </a:solidFill>
              </a:rPr>
              <a:t>25</a:t>
            </a:r>
          </a:p>
          <a:p>
            <a:pPr lvl="0">
              <a:spcBef>
                <a:spcPct val="20000"/>
              </a:spcBef>
            </a:pPr>
            <a:r>
              <a:rPr lang="en-GB" sz="3200" dirty="0" smtClean="0">
                <a:solidFill>
                  <a:prstClr val="black"/>
                </a:solidFill>
              </a:rPr>
              <a:t>25 x </a:t>
            </a:r>
            <a:r>
              <a:rPr lang="el-GR" sz="3200" dirty="0" smtClean="0">
                <a:solidFill>
                  <a:prstClr val="black"/>
                </a:solidFill>
              </a:rPr>
              <a:t>π</a:t>
            </a:r>
            <a:r>
              <a:rPr lang="en-GB" sz="3200" dirty="0" smtClean="0">
                <a:solidFill>
                  <a:prstClr val="black"/>
                </a:solidFill>
              </a:rPr>
              <a:t> </a:t>
            </a:r>
            <a:r>
              <a:rPr lang="en-GB" sz="3200" dirty="0"/>
              <a:t>≃</a:t>
            </a:r>
            <a:r>
              <a:rPr lang="en-GB" sz="3200" dirty="0" smtClean="0">
                <a:solidFill>
                  <a:prstClr val="black"/>
                </a:solidFill>
              </a:rPr>
              <a:t> </a:t>
            </a:r>
            <a:r>
              <a:rPr lang="en-GB" sz="3200" b="1" dirty="0" smtClean="0">
                <a:solidFill>
                  <a:prstClr val="black"/>
                </a:solidFill>
              </a:rPr>
              <a:t>78.5m</a:t>
            </a:r>
            <a:r>
              <a:rPr lang="en-GB" sz="3200" b="1" baseline="30000" dirty="0">
                <a:solidFill>
                  <a:prstClr val="black"/>
                </a:solidFill>
              </a:rPr>
              <a:t>2</a:t>
            </a:r>
            <a:r>
              <a:rPr lang="el-GR" sz="3200" dirty="0" smtClean="0">
                <a:solidFill>
                  <a:prstClr val="black"/>
                </a:solidFill>
              </a:rPr>
              <a:t> 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18931" y="1884892"/>
            <a:ext cx="6250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(If you don’t have a calculator with a </a:t>
            </a:r>
            <a:r>
              <a:rPr lang="el-GR" dirty="0">
                <a:solidFill>
                  <a:prstClr val="black"/>
                </a:solidFill>
              </a:rPr>
              <a:t>π </a:t>
            </a:r>
            <a:r>
              <a:rPr lang="en-GB" dirty="0" smtClean="0">
                <a:solidFill>
                  <a:prstClr val="black"/>
                </a:solidFill>
              </a:rPr>
              <a:t>button, </a:t>
            </a:r>
            <a:r>
              <a:rPr lang="el-GR" dirty="0">
                <a:solidFill>
                  <a:prstClr val="black"/>
                </a:solidFill>
              </a:rPr>
              <a:t>π </a:t>
            </a:r>
            <a:r>
              <a:rPr lang="en-GB" dirty="0" smtClean="0">
                <a:solidFill>
                  <a:prstClr val="black"/>
                </a:solidFill>
              </a:rPr>
              <a:t> is roughly </a:t>
            </a:r>
            <a:r>
              <a:rPr lang="en-GB" dirty="0" smtClean="0"/>
              <a:t>3.14)</a:t>
            </a:r>
            <a:endParaRPr lang="en-GB" dirty="0"/>
          </a:p>
        </p:txBody>
      </p:sp>
      <p:pic>
        <p:nvPicPr>
          <p:cNvPr id="11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59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2801" y="244205"/>
            <a:ext cx="8919686" cy="1175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How could you work out the area of the blue ring?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What information would you need to know?</a:t>
            </a:r>
            <a:endParaRPr lang="en-GB" sz="3200" dirty="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02227" y="1518353"/>
            <a:ext cx="4176464" cy="3854864"/>
            <a:chOff x="971600" y="1440871"/>
            <a:chExt cx="5112568" cy="4824536"/>
          </a:xfrm>
        </p:grpSpPr>
        <p:sp>
          <p:nvSpPr>
            <p:cNvPr id="4" name="Oval 3"/>
            <p:cNvSpPr/>
            <p:nvPr/>
          </p:nvSpPr>
          <p:spPr>
            <a:xfrm>
              <a:off x="971600" y="1440871"/>
              <a:ext cx="5112568" cy="48245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2159732" y="2556995"/>
              <a:ext cx="2736304" cy="259228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971600" y="3853139"/>
              <a:ext cx="260463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3943924" y="304739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pic>
        <p:nvPicPr>
          <p:cNvPr id="1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18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287524" y="1302170"/>
            <a:ext cx="5112568" cy="482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475656" y="2389662"/>
            <a:ext cx="2736304" cy="25922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87524" y="3838206"/>
            <a:ext cx="270868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96208" y="3838206"/>
            <a:ext cx="12157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0734" y="3424611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361069" y="3439815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3</a:t>
            </a:r>
            <a:r>
              <a:rPr lang="en-GB" dirty="0" smtClean="0">
                <a:solidFill>
                  <a:srgbClr val="C00000"/>
                </a:solidFill>
              </a:rPr>
              <a:t>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7544" y="332656"/>
            <a:ext cx="785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If you subtract the area of the green circle from the area of the blue circle, you are left with the area of the blue ring.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24128" y="1934527"/>
            <a:ext cx="4572000" cy="38595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2400" dirty="0">
                <a:solidFill>
                  <a:schemeClr val="accent1"/>
                </a:solidFill>
              </a:rPr>
              <a:t>5</a:t>
            </a:r>
            <a:r>
              <a:rPr lang="en-GB" sz="2400" baseline="30000" dirty="0">
                <a:solidFill>
                  <a:schemeClr val="accent1"/>
                </a:solidFill>
              </a:rPr>
              <a:t>2 </a:t>
            </a:r>
            <a:r>
              <a:rPr lang="en-GB" sz="2400" dirty="0">
                <a:solidFill>
                  <a:schemeClr val="accent1"/>
                </a:solidFill>
              </a:rPr>
              <a:t>= 25</a:t>
            </a:r>
          </a:p>
          <a:p>
            <a:pPr lvl="0">
              <a:spcBef>
                <a:spcPct val="20000"/>
              </a:spcBef>
            </a:pPr>
            <a:r>
              <a:rPr lang="en-GB" sz="2400" dirty="0">
                <a:solidFill>
                  <a:schemeClr val="accent1"/>
                </a:solidFill>
              </a:rPr>
              <a:t>25 x </a:t>
            </a:r>
            <a:r>
              <a:rPr lang="el-GR" sz="2400" dirty="0">
                <a:solidFill>
                  <a:schemeClr val="accent1"/>
                </a:solidFill>
              </a:rPr>
              <a:t>π</a:t>
            </a:r>
            <a:r>
              <a:rPr lang="en-GB" sz="2400" dirty="0">
                <a:solidFill>
                  <a:schemeClr val="accent1"/>
                </a:solidFill>
              </a:rPr>
              <a:t> ≃ </a:t>
            </a:r>
            <a:r>
              <a:rPr lang="en-GB" sz="2400" b="1" dirty="0">
                <a:solidFill>
                  <a:schemeClr val="accent1"/>
                </a:solidFill>
              </a:rPr>
              <a:t>78.5m</a:t>
            </a:r>
            <a:r>
              <a:rPr lang="en-GB" sz="2400" b="1" baseline="30000" dirty="0">
                <a:solidFill>
                  <a:schemeClr val="accent1"/>
                </a:solidFill>
              </a:rPr>
              <a:t>2</a:t>
            </a:r>
            <a:r>
              <a:rPr lang="el-GR" sz="2400" dirty="0">
                <a:solidFill>
                  <a:schemeClr val="accent1"/>
                </a:solidFill>
              </a:rPr>
              <a:t> </a:t>
            </a:r>
            <a:endParaRPr lang="en-GB" sz="2400" dirty="0" smtClean="0">
              <a:solidFill>
                <a:schemeClr val="accent1"/>
              </a:solidFill>
            </a:endParaRPr>
          </a:p>
          <a:p>
            <a:pPr lvl="0">
              <a:spcBef>
                <a:spcPct val="20000"/>
              </a:spcBef>
            </a:pPr>
            <a:endParaRPr lang="en-GB" sz="24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GB" sz="2400" dirty="0" smtClean="0">
                <a:solidFill>
                  <a:srgbClr val="92D050"/>
                </a:solidFill>
              </a:rPr>
              <a:t>3</a:t>
            </a:r>
            <a:r>
              <a:rPr lang="en-GB" sz="2400" baseline="30000" dirty="0" smtClean="0">
                <a:solidFill>
                  <a:srgbClr val="92D050"/>
                </a:solidFill>
              </a:rPr>
              <a:t>2 </a:t>
            </a:r>
            <a:r>
              <a:rPr lang="en-GB" sz="2400" dirty="0">
                <a:solidFill>
                  <a:srgbClr val="92D050"/>
                </a:solidFill>
              </a:rPr>
              <a:t>= 9</a:t>
            </a:r>
          </a:p>
          <a:p>
            <a:pPr lvl="0">
              <a:spcBef>
                <a:spcPct val="20000"/>
              </a:spcBef>
            </a:pPr>
            <a:r>
              <a:rPr lang="en-GB" sz="2400" dirty="0">
                <a:solidFill>
                  <a:srgbClr val="92D050"/>
                </a:solidFill>
              </a:rPr>
              <a:t>9</a:t>
            </a:r>
            <a:r>
              <a:rPr lang="en-GB" sz="2400" dirty="0" smtClean="0">
                <a:solidFill>
                  <a:srgbClr val="92D050"/>
                </a:solidFill>
              </a:rPr>
              <a:t> </a:t>
            </a:r>
            <a:r>
              <a:rPr lang="en-GB" sz="2400" dirty="0">
                <a:solidFill>
                  <a:srgbClr val="92D050"/>
                </a:solidFill>
              </a:rPr>
              <a:t>x </a:t>
            </a:r>
            <a:r>
              <a:rPr lang="el-GR" sz="2400" dirty="0">
                <a:solidFill>
                  <a:srgbClr val="92D050"/>
                </a:solidFill>
              </a:rPr>
              <a:t>π</a:t>
            </a:r>
            <a:r>
              <a:rPr lang="en-GB" sz="2400" dirty="0">
                <a:solidFill>
                  <a:srgbClr val="92D050"/>
                </a:solidFill>
              </a:rPr>
              <a:t> ≃ </a:t>
            </a:r>
            <a:r>
              <a:rPr lang="en-GB" sz="2400" b="1" dirty="0" smtClean="0">
                <a:solidFill>
                  <a:srgbClr val="92D050"/>
                </a:solidFill>
              </a:rPr>
              <a:t>28.3m</a:t>
            </a:r>
            <a:r>
              <a:rPr lang="en-GB" sz="2400" b="1" baseline="30000" dirty="0" smtClean="0">
                <a:solidFill>
                  <a:srgbClr val="92D050"/>
                </a:solidFill>
              </a:rPr>
              <a:t>2</a:t>
            </a:r>
          </a:p>
          <a:p>
            <a:pPr lvl="0">
              <a:spcBef>
                <a:spcPct val="20000"/>
              </a:spcBef>
            </a:pPr>
            <a:endParaRPr lang="en-GB" sz="2400" b="1" baseline="30000" dirty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spcBef>
                <a:spcPct val="20000"/>
              </a:spcBef>
            </a:pPr>
            <a:r>
              <a:rPr lang="el-GR" sz="2400" dirty="0" smtClean="0">
                <a:solidFill>
                  <a:prstClr val="black"/>
                </a:solidFill>
              </a:rPr>
              <a:t> </a:t>
            </a:r>
            <a:endParaRPr lang="en-GB" sz="2400" dirty="0">
              <a:solidFill>
                <a:prstClr val="black"/>
              </a:solidFill>
            </a:endParaRPr>
          </a:p>
          <a:p>
            <a:pPr>
              <a:spcBef>
                <a:spcPct val="20000"/>
              </a:spcBef>
            </a:pP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78.5m</a:t>
            </a:r>
            <a:r>
              <a:rPr lang="en-GB" sz="2400" b="1" dirty="0" smtClean="0">
                <a:solidFill>
                  <a:prstClr val="black"/>
                </a:solidFill>
              </a:rPr>
              <a:t> - </a:t>
            </a:r>
            <a:r>
              <a:rPr lang="en-GB" sz="2400" b="1" dirty="0" smtClean="0">
                <a:solidFill>
                  <a:srgbClr val="92D050"/>
                </a:solidFill>
              </a:rPr>
              <a:t>28.3</a:t>
            </a: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2400" b="1" dirty="0" smtClean="0">
                <a:solidFill>
                  <a:prstClr val="black"/>
                </a:solidFill>
              </a:rPr>
              <a:t>= 50.2m</a:t>
            </a:r>
            <a:r>
              <a:rPr lang="en-GB" sz="2400" b="1" baseline="30000" dirty="0" smtClean="0"/>
              <a:t>2</a:t>
            </a:r>
            <a:endParaRPr lang="en-GB" sz="2400" b="1" baseline="30000" dirty="0"/>
          </a:p>
          <a:p>
            <a:pPr lvl="0">
              <a:spcBef>
                <a:spcPct val="20000"/>
              </a:spcBef>
            </a:pP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14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506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41062" y="1930902"/>
            <a:ext cx="4417467" cy="4248472"/>
            <a:chOff x="1882725" y="1114368"/>
            <a:chExt cx="4824536" cy="4618888"/>
          </a:xfrm>
        </p:grpSpPr>
        <p:sp>
          <p:nvSpPr>
            <p:cNvPr id="5" name="Oval 4"/>
            <p:cNvSpPr/>
            <p:nvPr/>
          </p:nvSpPr>
          <p:spPr>
            <a:xfrm>
              <a:off x="1882725" y="1114368"/>
              <a:ext cx="4824536" cy="461888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Pie 5"/>
            <p:cNvSpPr/>
            <p:nvPr/>
          </p:nvSpPr>
          <p:spPr>
            <a:xfrm>
              <a:off x="1882725" y="1114368"/>
              <a:ext cx="4824536" cy="4618887"/>
            </a:xfrm>
            <a:prstGeom prst="pi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94048" y="476672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How would you work out the area of the green section of the circle?</a:t>
            </a:r>
            <a:endParaRPr lang="en-GB" sz="3200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>
            <a:endCxn id="6" idx="0"/>
          </p:cNvCxnSpPr>
          <p:nvPr/>
        </p:nvCxnSpPr>
        <p:spPr>
          <a:xfrm>
            <a:off x="2949795" y="4041464"/>
            <a:ext cx="2208734" cy="136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1147" y="3685806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pic>
        <p:nvPicPr>
          <p:cNvPr id="1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2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59632" y="1917932"/>
            <a:ext cx="3888432" cy="3744416"/>
            <a:chOff x="1882725" y="1114368"/>
            <a:chExt cx="4824536" cy="4618888"/>
          </a:xfrm>
        </p:grpSpPr>
        <p:sp>
          <p:nvSpPr>
            <p:cNvPr id="5" name="Oval 4"/>
            <p:cNvSpPr/>
            <p:nvPr/>
          </p:nvSpPr>
          <p:spPr>
            <a:xfrm>
              <a:off x="1882725" y="1114368"/>
              <a:ext cx="4824536" cy="4618888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Pie 5"/>
            <p:cNvSpPr/>
            <p:nvPr/>
          </p:nvSpPr>
          <p:spPr>
            <a:xfrm>
              <a:off x="1882725" y="1114368"/>
              <a:ext cx="4824536" cy="4618887"/>
            </a:xfrm>
            <a:prstGeom prst="pi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394048" y="620688"/>
            <a:ext cx="7922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>
                <a:solidFill>
                  <a:prstClr val="black"/>
                </a:solidFill>
              </a:rPr>
              <a:t>In this example, the green section is ¼ of the blue circle, so you divide the area of the circle by 4</a:t>
            </a:r>
          </a:p>
        </p:txBody>
      </p:sp>
      <p:sp>
        <p:nvSpPr>
          <p:cNvPr id="2" name="Rectangle 1"/>
          <p:cNvSpPr/>
          <p:nvPr/>
        </p:nvSpPr>
        <p:spPr>
          <a:xfrm>
            <a:off x="5508104" y="350529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prstClr val="black"/>
                </a:solidFill>
              </a:rPr>
              <a:t>78.5m</a:t>
            </a:r>
            <a:r>
              <a:rPr lang="en-GB" sz="2400" b="1" baseline="30000" dirty="0" smtClean="0">
                <a:solidFill>
                  <a:prstClr val="black"/>
                </a:solidFill>
              </a:rPr>
              <a:t>2 </a:t>
            </a:r>
            <a:r>
              <a:rPr lang="en-GB" sz="2400" b="1" dirty="0"/>
              <a:t>÷ </a:t>
            </a:r>
            <a:r>
              <a:rPr lang="en-GB" sz="2400" b="1" dirty="0" smtClean="0"/>
              <a:t>4 </a:t>
            </a:r>
            <a:r>
              <a:rPr lang="en-GB" sz="2400" dirty="0"/>
              <a:t>≃ </a:t>
            </a:r>
            <a:r>
              <a:rPr lang="en-GB" sz="2400" b="1" dirty="0" smtClean="0">
                <a:solidFill>
                  <a:schemeClr val="accent3"/>
                </a:solidFill>
              </a:rPr>
              <a:t>19.6 m</a:t>
            </a:r>
            <a:r>
              <a:rPr lang="en-GB" sz="2400" b="1" baseline="30000" dirty="0" smtClean="0">
                <a:solidFill>
                  <a:schemeClr val="accent3"/>
                </a:solidFill>
              </a:rPr>
              <a:t>2</a:t>
            </a:r>
            <a:r>
              <a:rPr lang="en-GB" sz="2400" b="1" dirty="0" smtClean="0">
                <a:solidFill>
                  <a:schemeClr val="accent3"/>
                </a:solidFill>
              </a:rPr>
              <a:t> </a:t>
            </a: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8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18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9784" y="548680"/>
            <a:ext cx="81026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What would you have to do to work out the area of this green section?  It’s getting really tricky now, but it is possible!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827584" y="2105880"/>
            <a:ext cx="3924436" cy="39604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e 7"/>
          <p:cNvSpPr/>
          <p:nvPr/>
        </p:nvSpPr>
        <p:spPr>
          <a:xfrm>
            <a:off x="827584" y="2105880"/>
            <a:ext cx="3924436" cy="3960440"/>
          </a:xfrm>
          <a:prstGeom prst="pie">
            <a:avLst>
              <a:gd name="adj1" fmla="val 0"/>
              <a:gd name="adj2" fmla="val 181672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ight Bracket 9"/>
          <p:cNvSpPr/>
          <p:nvPr/>
        </p:nvSpPr>
        <p:spPr>
          <a:xfrm rot="19914144">
            <a:off x="4405893" y="2133440"/>
            <a:ext cx="570183" cy="1946781"/>
          </a:xfrm>
          <a:prstGeom prst="rightBracke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789802" y="4086100"/>
            <a:ext cx="1944216" cy="136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8895" y="3716768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20850" y="2491974"/>
            <a:ext cx="219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60</a:t>
            </a:r>
            <a:r>
              <a:rPr lang="en-US" b="1" baseline="30000" dirty="0">
                <a:solidFill>
                  <a:schemeClr val="accent3">
                    <a:lumMod val="50000"/>
                  </a:schemeClr>
                </a:solidFill>
              </a:rPr>
              <a:t>0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29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you calculate the area of a rectangle?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9456" y="2852936"/>
            <a:ext cx="58326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99456" y="4869160"/>
            <a:ext cx="58326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259632" y="2852936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8734" y="486916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5m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3539206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062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9784" y="548680"/>
            <a:ext cx="8390688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There are 3</a:t>
            </a:r>
            <a:r>
              <a:rPr lang="en-US" sz="2800" dirty="0" smtClean="0"/>
              <a:t>60</a:t>
            </a:r>
            <a:r>
              <a:rPr lang="en-US" sz="2800" baseline="30000" dirty="0" smtClean="0"/>
              <a:t>0 </a:t>
            </a:r>
            <a:r>
              <a:rPr lang="en-GB" sz="2800" dirty="0" smtClean="0">
                <a:solidFill>
                  <a:prstClr val="black"/>
                </a:solidFill>
              </a:rPr>
              <a:t>in a circle. 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If the green section is </a:t>
            </a:r>
            <a:r>
              <a:rPr lang="en-US" sz="2800" dirty="0" smtClean="0"/>
              <a:t>60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 </a:t>
            </a:r>
            <a:r>
              <a:rPr lang="en-GB" sz="2800" dirty="0" smtClean="0"/>
              <a:t>then it is 1/6 of whole circle (360 ÷ 60 is 6, so 1/6 of the circle)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901565" y="2276872"/>
            <a:ext cx="3888432" cy="37444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ie 7"/>
          <p:cNvSpPr/>
          <p:nvPr/>
        </p:nvSpPr>
        <p:spPr>
          <a:xfrm>
            <a:off x="865561" y="2276872"/>
            <a:ext cx="3924436" cy="3960440"/>
          </a:xfrm>
          <a:prstGeom prst="pie">
            <a:avLst>
              <a:gd name="adj1" fmla="val 0"/>
              <a:gd name="adj2" fmla="val 174486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ight Bracket 9"/>
          <p:cNvSpPr/>
          <p:nvPr/>
        </p:nvSpPr>
        <p:spPr>
          <a:xfrm rot="19481673">
            <a:off x="4153322" y="2010320"/>
            <a:ext cx="570183" cy="2228719"/>
          </a:xfrm>
          <a:prstGeom prst="rightBracket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45781" y="4257092"/>
            <a:ext cx="1944216" cy="136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61727" y="3901434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5981" y="2676640"/>
            <a:ext cx="219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60</a:t>
            </a:r>
            <a:r>
              <a:rPr lang="en-US" b="1" baseline="30000" dirty="0">
                <a:solidFill>
                  <a:schemeClr val="accent3">
                    <a:lumMod val="50000"/>
                  </a:schemeClr>
                </a:solidFill>
              </a:rPr>
              <a:t>0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80112" y="3169184"/>
            <a:ext cx="2919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78.5m</a:t>
            </a:r>
            <a:r>
              <a:rPr lang="en-GB" sz="2400" b="1" baseline="30000" dirty="0">
                <a:solidFill>
                  <a:prstClr val="black"/>
                </a:solidFill>
              </a:rPr>
              <a:t>2 </a:t>
            </a:r>
            <a:r>
              <a:rPr lang="en-GB" sz="2400" b="1" dirty="0"/>
              <a:t>÷ </a:t>
            </a:r>
            <a:r>
              <a:rPr lang="en-GB" sz="2400" b="1" dirty="0" smtClean="0"/>
              <a:t>6 </a:t>
            </a:r>
            <a:r>
              <a:rPr lang="en-GB" sz="2400" dirty="0"/>
              <a:t>≃ </a:t>
            </a:r>
            <a:r>
              <a:rPr lang="en-GB" sz="2400" b="1" dirty="0" smtClean="0">
                <a:solidFill>
                  <a:schemeClr val="accent3"/>
                </a:solidFill>
              </a:rPr>
              <a:t>13.1 </a:t>
            </a:r>
            <a:r>
              <a:rPr lang="en-GB" sz="2400" b="1" dirty="0">
                <a:solidFill>
                  <a:schemeClr val="accent3"/>
                </a:solidFill>
              </a:rPr>
              <a:t>m</a:t>
            </a:r>
            <a:r>
              <a:rPr lang="en-GB" sz="2400" b="1" baseline="30000" dirty="0">
                <a:solidFill>
                  <a:schemeClr val="accent3"/>
                </a:solidFill>
              </a:rPr>
              <a:t>2</a:t>
            </a:r>
            <a:r>
              <a:rPr lang="en-GB" sz="2400" b="1" dirty="0">
                <a:solidFill>
                  <a:schemeClr val="accent3"/>
                </a:solidFill>
              </a:rPr>
              <a:t> </a:t>
            </a:r>
            <a:endParaRPr lang="en-GB" sz="2400" dirty="0">
              <a:solidFill>
                <a:schemeClr val="accent3"/>
              </a:solidFill>
            </a:endParaRPr>
          </a:p>
        </p:txBody>
      </p:sp>
      <p:pic>
        <p:nvPicPr>
          <p:cNvPr id="13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67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2340" y="332656"/>
            <a:ext cx="86041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Using what you have learned so far, how would you calculate the area of the green and blue sections now?</a:t>
            </a:r>
            <a:endParaRPr lang="en-GB" sz="2800" dirty="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529663" y="1405416"/>
            <a:ext cx="5346594" cy="4039808"/>
            <a:chOff x="1529662" y="1405416"/>
            <a:chExt cx="6819688" cy="5183994"/>
          </a:xfrm>
        </p:grpSpPr>
        <p:sp>
          <p:nvSpPr>
            <p:cNvPr id="16" name="Oval 15"/>
            <p:cNvSpPr/>
            <p:nvPr/>
          </p:nvSpPr>
          <p:spPr>
            <a:xfrm>
              <a:off x="1542327" y="1405416"/>
              <a:ext cx="5591294" cy="51839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2411760" y="1999772"/>
              <a:ext cx="3888432" cy="3744416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Pie 7"/>
            <p:cNvSpPr/>
            <p:nvPr/>
          </p:nvSpPr>
          <p:spPr>
            <a:xfrm>
              <a:off x="2375756" y="1926220"/>
              <a:ext cx="3924436" cy="3960440"/>
            </a:xfrm>
            <a:prstGeom prst="pie">
              <a:avLst>
                <a:gd name="adj1" fmla="val 0"/>
                <a:gd name="adj2" fmla="val 17448671"/>
              </a:avLst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" name="Right Bracket 9"/>
            <p:cNvSpPr/>
            <p:nvPr/>
          </p:nvSpPr>
          <p:spPr>
            <a:xfrm rot="19481673">
              <a:off x="5690158" y="1717906"/>
              <a:ext cx="570183" cy="2228719"/>
            </a:xfrm>
            <a:prstGeom prst="rightBracket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529662" y="3910177"/>
              <a:ext cx="2808312" cy="1742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120267" y="3492992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</a:t>
              </a:r>
              <a:r>
                <a:rPr lang="en-GB" dirty="0" smtClean="0"/>
                <a:t>m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56176" y="2399540"/>
              <a:ext cx="21931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3">
                      <a:lumMod val="50000"/>
                    </a:schemeClr>
                  </a:solidFill>
                </a:rPr>
                <a:t>6</a:t>
              </a:r>
              <a:r>
                <a:rPr lang="en-US" b="1" dirty="0" smtClean="0">
                  <a:solidFill>
                    <a:schemeClr val="accent3">
                      <a:lumMod val="50000"/>
                    </a:schemeClr>
                  </a:solidFill>
                </a:rPr>
                <a:t>0</a:t>
              </a:r>
              <a:r>
                <a:rPr lang="en-US" b="1" baseline="30000" dirty="0" smtClean="0">
                  <a:solidFill>
                    <a:schemeClr val="accent3">
                      <a:lumMod val="50000"/>
                    </a:schemeClr>
                  </a:solidFill>
                </a:rPr>
                <a:t>0</a:t>
              </a:r>
              <a:endParaRPr lang="en-GB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383478" y="3906440"/>
              <a:ext cx="1944216" cy="1742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131840" y="3502648"/>
              <a:ext cx="486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>
                      <a:lumMod val="50000"/>
                    </a:schemeClr>
                  </a:solidFill>
                </a:rPr>
                <a:t>5m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7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61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80" y="6072"/>
            <a:ext cx="8229600" cy="1143000"/>
          </a:xfrm>
        </p:spPr>
        <p:txBody>
          <a:bodyPr/>
          <a:lstStyle/>
          <a:p>
            <a:r>
              <a:rPr lang="en-GB" dirty="0" smtClean="0"/>
              <a:t>Now try this: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835744" y="1104886"/>
            <a:ext cx="5240648" cy="4464496"/>
            <a:chOff x="1620742" y="1188039"/>
            <a:chExt cx="5736139" cy="5007971"/>
          </a:xfrm>
        </p:grpSpPr>
        <p:pic>
          <p:nvPicPr>
            <p:cNvPr id="4" name="Picture 3" descr="Scan0002">
              <a:hlinkClick r:id="rId2"/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" t="52371" r="50131" b="10454"/>
            <a:stretch/>
          </p:blipFill>
          <p:spPr bwMode="auto">
            <a:xfrm>
              <a:off x="2062288" y="1788204"/>
              <a:ext cx="4587376" cy="440780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2483768" y="1588149"/>
              <a:ext cx="41658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5220072" y="3115622"/>
              <a:ext cx="1278898" cy="1184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384879" y="2713290"/>
              <a:ext cx="0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4471009" y="3645024"/>
              <a:ext cx="12576" cy="86654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22896" y="1188039"/>
              <a:ext cx="6876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5m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08104" y="2727360"/>
              <a:ext cx="8343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1.5m</a:t>
              </a:r>
              <a:endParaRPr lang="en-GB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83585" y="3804207"/>
              <a:ext cx="8504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1m</a:t>
              </a:r>
              <a:endParaRPr lang="en-GB" sz="2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20742" y="2703665"/>
              <a:ext cx="8343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0.5m</a:t>
              </a:r>
              <a:endParaRPr lang="en-GB" sz="2000" b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6498970" y="3127470"/>
              <a:ext cx="0" cy="123763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522518" y="3444969"/>
              <a:ext cx="8343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1.5m</a:t>
              </a:r>
              <a:endParaRPr lang="en-GB" sz="2000" b="1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 flipV="1">
              <a:off x="5192837" y="2003233"/>
              <a:ext cx="12666" cy="110054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427390" y="2169246"/>
              <a:ext cx="8343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1.5m</a:t>
              </a:r>
              <a:endParaRPr lang="en-GB" sz="2000" b="1" dirty="0"/>
            </a:p>
          </p:txBody>
        </p:sp>
      </p:grpSp>
      <p:pic>
        <p:nvPicPr>
          <p:cNvPr id="2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7013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4592"/>
            <a:ext cx="9036496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Now you are ready to design your own arrangements for the beds at the Plantation Garden!</a:t>
            </a:r>
            <a:endParaRPr lang="en-GB" sz="3200" dirty="0"/>
          </a:p>
        </p:txBody>
      </p:sp>
      <p:pic>
        <p:nvPicPr>
          <p:cNvPr id="4" name="Picture 3" descr="Scan000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41195"/>
            <a:ext cx="3224126" cy="421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can0002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568" y="1241195"/>
            <a:ext cx="3352799" cy="421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10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you calculate the area of a rectangle?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99456" y="2852936"/>
            <a:ext cx="58326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99456" y="4869160"/>
            <a:ext cx="58326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259632" y="2852936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8734" y="486916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5m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3539206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2m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3522203"/>
            <a:ext cx="236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2m x 5 m = 10 m</a:t>
            </a:r>
            <a:r>
              <a:rPr lang="en-US" sz="2400" baseline="30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endParaRPr lang="en-GB" sz="2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15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599456" y="4869160"/>
            <a:ext cx="58326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259632" y="2996952"/>
            <a:ext cx="0" cy="17281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8734" y="486916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5m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539206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Right Triangle 8"/>
          <p:cNvSpPr/>
          <p:nvPr/>
        </p:nvSpPr>
        <p:spPr>
          <a:xfrm>
            <a:off x="1599456" y="2996952"/>
            <a:ext cx="5832648" cy="15841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510115" y="692696"/>
            <a:ext cx="54874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 smtClean="0"/>
              <a:t>What about this triangle?</a:t>
            </a:r>
            <a:endParaRPr lang="en-GB" sz="4000" dirty="0"/>
          </a:p>
        </p:txBody>
      </p:sp>
      <p:pic>
        <p:nvPicPr>
          <p:cNvPr id="10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577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1599456" y="4869160"/>
            <a:ext cx="58326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259632" y="2996952"/>
            <a:ext cx="0" cy="17281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8734" y="486916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5m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3539206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m</a:t>
            </a: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Right Triangle 8"/>
          <p:cNvSpPr/>
          <p:nvPr/>
        </p:nvSpPr>
        <p:spPr>
          <a:xfrm>
            <a:off x="1599456" y="2996952"/>
            <a:ext cx="5832648" cy="15841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599456" y="2996952"/>
            <a:ext cx="5832648" cy="1584176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39552" y="548680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The area of this triangle would be ½ the area of the rectangle.  </a:t>
            </a:r>
          </a:p>
          <a:p>
            <a:r>
              <a:rPr lang="en-GB" sz="2800" b="1" dirty="0" smtClean="0">
                <a:solidFill>
                  <a:schemeClr val="tx2"/>
                </a:solidFill>
              </a:rPr>
              <a:t>2 x 5 = </a:t>
            </a:r>
            <a:r>
              <a:rPr lang="en-GB" sz="2800" b="1" dirty="0">
                <a:solidFill>
                  <a:schemeClr val="tx2"/>
                </a:solidFill>
              </a:rPr>
              <a:t>10 m</a:t>
            </a:r>
            <a:r>
              <a:rPr lang="en-US" sz="2800" baseline="30000" dirty="0" smtClean="0">
                <a:solidFill>
                  <a:schemeClr val="tx2"/>
                </a:solidFill>
              </a:rPr>
              <a:t>2</a:t>
            </a:r>
          </a:p>
          <a:p>
            <a:r>
              <a:rPr lang="en-GB" sz="2800" b="1" dirty="0">
                <a:solidFill>
                  <a:schemeClr val="tx2"/>
                </a:solidFill>
              </a:rPr>
              <a:t>10 </a:t>
            </a:r>
            <a:r>
              <a:rPr lang="en-GB" sz="2800" b="1" dirty="0" smtClean="0">
                <a:solidFill>
                  <a:schemeClr val="tx2"/>
                </a:solidFill>
              </a:rPr>
              <a:t>m</a:t>
            </a:r>
            <a:r>
              <a:rPr lang="en-US" sz="2800" baseline="30000" dirty="0" smtClean="0">
                <a:solidFill>
                  <a:schemeClr val="tx2"/>
                </a:solidFill>
              </a:rPr>
              <a:t>2  </a:t>
            </a:r>
            <a:r>
              <a:rPr lang="en-GB" sz="2800" b="1" dirty="0" smtClean="0">
                <a:solidFill>
                  <a:schemeClr val="tx2"/>
                </a:solidFill>
              </a:rPr>
              <a:t>÷ 2 = 5</a:t>
            </a:r>
            <a:r>
              <a:rPr lang="en-GB" sz="2800" b="1" dirty="0">
                <a:solidFill>
                  <a:schemeClr val="tx2"/>
                </a:solidFill>
              </a:rPr>
              <a:t> m</a:t>
            </a:r>
            <a:r>
              <a:rPr lang="en-US" sz="2800" baseline="30000" dirty="0">
                <a:solidFill>
                  <a:schemeClr val="tx2"/>
                </a:solidFill>
              </a:rPr>
              <a:t>2 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99792" y="3770038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5 </a:t>
            </a:r>
            <a:r>
              <a:rPr lang="en-GB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076056" y="3246704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5 </a:t>
            </a:r>
            <a:r>
              <a:rPr lang="en-GB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m</a:t>
            </a:r>
            <a:r>
              <a:rPr lang="en-US" baseline="300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endParaRPr lang="en-GB" dirty="0"/>
          </a:p>
        </p:txBody>
      </p:sp>
      <p:pic>
        <p:nvPicPr>
          <p:cNvPr id="11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568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68" y="116632"/>
            <a:ext cx="8892480" cy="1143000"/>
          </a:xfrm>
        </p:spPr>
        <p:txBody>
          <a:bodyPr>
            <a:noAutofit/>
          </a:bodyPr>
          <a:lstStyle/>
          <a:p>
            <a:r>
              <a:rPr lang="en-GB" sz="3200" b="1" u="sng" dirty="0" smtClean="0"/>
              <a:t>How could you calculate the area of this octagon?</a:t>
            </a:r>
            <a:endParaRPr lang="en-GB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212976"/>
            <a:ext cx="8291264" cy="4133055"/>
          </a:xfrm>
        </p:spPr>
        <p:txBody>
          <a:bodyPr>
            <a:normAutofit/>
          </a:bodyPr>
          <a:lstStyle/>
          <a:p>
            <a:endParaRPr lang="en-GB" baseline="30000" dirty="0"/>
          </a:p>
          <a:p>
            <a:pPr marL="0" indent="0">
              <a:buNone/>
            </a:pPr>
            <a:r>
              <a:rPr lang="en-GB" baseline="30000" dirty="0" smtClean="0"/>
              <a:t>	</a:t>
            </a:r>
          </a:p>
        </p:txBody>
      </p:sp>
      <p:sp>
        <p:nvSpPr>
          <p:cNvPr id="6" name="Octagon 5"/>
          <p:cNvSpPr/>
          <p:nvPr/>
        </p:nvSpPr>
        <p:spPr>
          <a:xfrm>
            <a:off x="2484899" y="1052736"/>
            <a:ext cx="4104456" cy="3888432"/>
          </a:xfrm>
          <a:prstGeom prst="octagon">
            <a:avLst>
              <a:gd name="adj" fmla="val 21806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23036" y="4941168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How would you split the shape up to help you?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7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9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3966" y="243969"/>
            <a:ext cx="8600522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This is one way you could do it. 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3200" dirty="0" smtClean="0">
                <a:solidFill>
                  <a:prstClr val="black"/>
                </a:solidFill>
              </a:rPr>
              <a:t>This should be all the information you need.</a:t>
            </a:r>
            <a:endParaRPr lang="en-GB" sz="3200" dirty="0">
              <a:solidFill>
                <a:prstClr val="black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360365" y="1588483"/>
            <a:ext cx="4203577" cy="4494113"/>
            <a:chOff x="2407094" y="1484784"/>
            <a:chExt cx="4203577" cy="4494113"/>
          </a:xfrm>
        </p:grpSpPr>
        <p:sp>
          <p:nvSpPr>
            <p:cNvPr id="11" name="Octagon 10"/>
            <p:cNvSpPr/>
            <p:nvPr/>
          </p:nvSpPr>
          <p:spPr>
            <a:xfrm>
              <a:off x="2456655" y="1484784"/>
              <a:ext cx="4104456" cy="3888432"/>
            </a:xfrm>
            <a:prstGeom prst="octagon">
              <a:avLst>
                <a:gd name="adj" fmla="val 21806"/>
              </a:avLst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>
              <a:stCxn id="11" idx="3"/>
              <a:endCxn id="11" idx="6"/>
            </p:cNvCxnSpPr>
            <p:nvPr/>
          </p:nvCxnSpPr>
          <p:spPr>
            <a:xfrm flipV="1">
              <a:off x="3304566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724128" y="1484784"/>
              <a:ext cx="0" cy="38884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0"/>
              <a:endCxn id="11" idx="5"/>
            </p:cNvCxnSpPr>
            <p:nvPr/>
          </p:nvCxnSpPr>
          <p:spPr>
            <a:xfrm flipH="1">
              <a:off x="2456655" y="2332695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456655" y="4473771"/>
              <a:ext cx="41044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407094" y="5517232"/>
              <a:ext cx="4203577" cy="0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79480" y="5517232"/>
              <a:ext cx="590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</a:rPr>
                <a:t>5m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724128" y="2636912"/>
              <a:ext cx="886543" cy="0"/>
            </a:xfrm>
            <a:prstGeom prst="straightConnector1">
              <a:avLst/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872286" y="2636912"/>
              <a:ext cx="590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</a:rPr>
                <a:t>1m</a:t>
              </a:r>
              <a:endParaRPr lang="en-GB" sz="24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4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399" y="5830327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0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/>
          <p:cNvCxnSpPr>
            <a:stCxn id="11" idx="7"/>
          </p:cNvCxnSpPr>
          <p:nvPr/>
        </p:nvCxnSpPr>
        <p:spPr>
          <a:xfrm>
            <a:off x="5101483" y="818694"/>
            <a:ext cx="10928" cy="84791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616824" y="1136659"/>
            <a:ext cx="286942" cy="21197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475130" y="2162789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795377" y="476672"/>
            <a:ext cx="5459310" cy="4836135"/>
            <a:chOff x="2357533" y="1502802"/>
            <a:chExt cx="5459310" cy="4836135"/>
          </a:xfrm>
        </p:grpSpPr>
        <p:grpSp>
          <p:nvGrpSpPr>
            <p:cNvPr id="26" name="Group 25"/>
            <p:cNvGrpSpPr/>
            <p:nvPr/>
          </p:nvGrpSpPr>
          <p:grpSpPr>
            <a:xfrm>
              <a:off x="2357533" y="1844824"/>
              <a:ext cx="4203577" cy="4494113"/>
              <a:chOff x="2407094" y="1484784"/>
              <a:chExt cx="4203577" cy="4494113"/>
            </a:xfrm>
          </p:grpSpPr>
          <p:sp>
            <p:nvSpPr>
              <p:cNvPr id="11" name="Octagon 10"/>
              <p:cNvSpPr/>
              <p:nvPr/>
            </p:nvSpPr>
            <p:spPr>
              <a:xfrm>
                <a:off x="2456655" y="1484784"/>
                <a:ext cx="4104456" cy="3888432"/>
              </a:xfrm>
              <a:prstGeom prst="octagon">
                <a:avLst>
                  <a:gd name="adj" fmla="val 21806"/>
                </a:avLst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/>
              <p:cNvCxnSpPr>
                <a:stCxn id="11" idx="3"/>
                <a:endCxn id="11" idx="6"/>
              </p:cNvCxnSpPr>
              <p:nvPr/>
            </p:nvCxnSpPr>
            <p:spPr>
              <a:xfrm flipV="1">
                <a:off x="3304566" y="1484784"/>
                <a:ext cx="0" cy="388843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5724128" y="1484784"/>
                <a:ext cx="0" cy="388843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1" idx="0"/>
                <a:endCxn id="11" idx="5"/>
              </p:cNvCxnSpPr>
              <p:nvPr/>
            </p:nvCxnSpPr>
            <p:spPr>
              <a:xfrm flipH="1">
                <a:off x="2456655" y="2332695"/>
                <a:ext cx="4104456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2456655" y="4509120"/>
                <a:ext cx="4104456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2407094" y="5517232"/>
                <a:ext cx="4203577" cy="0"/>
              </a:xfrm>
              <a:prstGeom prst="straightConnector1">
                <a:avLst/>
              </a:prstGeom>
              <a:ln w="381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279480" y="5517232"/>
                <a:ext cx="5902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0070C0"/>
                    </a:solidFill>
                  </a:rPr>
                  <a:t>5m</a:t>
                </a:r>
                <a:endParaRPr lang="en-GB" sz="2400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5724128" y="2350920"/>
                <a:ext cx="886543" cy="0"/>
              </a:xfrm>
              <a:prstGeom prst="straightConnector1">
                <a:avLst/>
              </a:prstGeom>
              <a:ln w="381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872286" y="2406079"/>
                <a:ext cx="5902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0070C0"/>
                    </a:solidFill>
                  </a:rPr>
                  <a:t>1m</a:t>
                </a:r>
                <a:endParaRPr lang="en-GB" sz="24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189474" y="1502802"/>
              <a:ext cx="1627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tx2"/>
                  </a:solidFill>
                </a:rPr>
                <a:t>1m</a:t>
              </a:r>
              <a:r>
                <a:rPr lang="en-US" baseline="30000" dirty="0" smtClean="0">
                  <a:solidFill>
                    <a:schemeClr val="tx2"/>
                  </a:solidFill>
                </a:rPr>
                <a:t>  </a:t>
              </a:r>
              <a:r>
                <a:rPr lang="en-GB" b="1" dirty="0" smtClean="0">
                  <a:solidFill>
                    <a:schemeClr val="tx2"/>
                  </a:solidFill>
                </a:rPr>
                <a:t>x 1m </a:t>
              </a:r>
              <a:r>
                <a:rPr lang="en-GB" b="1" dirty="0">
                  <a:solidFill>
                    <a:schemeClr val="tx2"/>
                  </a:solidFill>
                </a:rPr>
                <a:t>= </a:t>
              </a:r>
              <a:r>
                <a:rPr lang="en-GB" b="1" dirty="0" smtClean="0">
                  <a:solidFill>
                    <a:schemeClr val="tx2"/>
                  </a:solidFill>
                </a:rPr>
                <a:t>1m</a:t>
              </a:r>
              <a:r>
                <a:rPr lang="en-US" baseline="30000" dirty="0" smtClean="0">
                  <a:solidFill>
                    <a:schemeClr val="tx2"/>
                  </a:solidFill>
                </a:rPr>
                <a:t>2</a:t>
              </a:r>
            </a:p>
            <a:p>
              <a:r>
                <a:rPr lang="en-GB" b="1" dirty="0" smtClean="0">
                  <a:solidFill>
                    <a:schemeClr val="tx2"/>
                  </a:solidFill>
                </a:rPr>
                <a:t>÷ </a:t>
              </a:r>
              <a:r>
                <a:rPr lang="en-GB" b="1" dirty="0">
                  <a:solidFill>
                    <a:schemeClr val="tx2"/>
                  </a:solidFill>
                </a:rPr>
                <a:t>2 = 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  <a:p>
              <a:r>
                <a:rPr lang="en-US" baseline="30000" dirty="0" smtClean="0">
                  <a:solidFill>
                    <a:schemeClr val="tx2"/>
                  </a:solidFill>
                </a:rPr>
                <a:t>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57533" y="5085184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727227" y="5087554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</p:grpSp>
      <p:pic>
        <p:nvPicPr>
          <p:cNvPr id="23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013286" y="1215336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85699" y="1136659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0.5 m</a:t>
            </a:r>
            <a:r>
              <a:rPr lang="en-US" baseline="30000" dirty="0">
                <a:solidFill>
                  <a:schemeClr val="tx2"/>
                </a:solidFill>
              </a:rPr>
              <a:t>2 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90221" y="778107"/>
            <a:ext cx="4203577" cy="4494113"/>
            <a:chOff x="2357533" y="1844824"/>
            <a:chExt cx="4203577" cy="4494113"/>
          </a:xfrm>
        </p:grpSpPr>
        <p:grpSp>
          <p:nvGrpSpPr>
            <p:cNvPr id="26" name="Group 25"/>
            <p:cNvGrpSpPr/>
            <p:nvPr/>
          </p:nvGrpSpPr>
          <p:grpSpPr>
            <a:xfrm>
              <a:off x="2357533" y="1844824"/>
              <a:ext cx="4203577" cy="4494113"/>
              <a:chOff x="2407094" y="1484784"/>
              <a:chExt cx="4203577" cy="4494113"/>
            </a:xfrm>
          </p:grpSpPr>
          <p:sp>
            <p:nvSpPr>
              <p:cNvPr id="11" name="Octagon 10"/>
              <p:cNvSpPr/>
              <p:nvPr/>
            </p:nvSpPr>
            <p:spPr>
              <a:xfrm>
                <a:off x="2456655" y="1484784"/>
                <a:ext cx="4104456" cy="3888432"/>
              </a:xfrm>
              <a:prstGeom prst="octagon">
                <a:avLst>
                  <a:gd name="adj" fmla="val 21806"/>
                </a:avLst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/>
              <p:cNvCxnSpPr>
                <a:stCxn id="11" idx="3"/>
                <a:endCxn id="11" idx="6"/>
              </p:cNvCxnSpPr>
              <p:nvPr/>
            </p:nvCxnSpPr>
            <p:spPr>
              <a:xfrm flipV="1">
                <a:off x="3304566" y="1484784"/>
                <a:ext cx="0" cy="388843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5724128" y="1484784"/>
                <a:ext cx="0" cy="388843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1" idx="0"/>
                <a:endCxn id="11" idx="5"/>
              </p:cNvCxnSpPr>
              <p:nvPr/>
            </p:nvCxnSpPr>
            <p:spPr>
              <a:xfrm flipH="1">
                <a:off x="2456655" y="2332695"/>
                <a:ext cx="4104456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2456655" y="4509120"/>
                <a:ext cx="4104456" cy="0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2407094" y="5517232"/>
                <a:ext cx="4203577" cy="0"/>
              </a:xfrm>
              <a:prstGeom prst="straightConnector1">
                <a:avLst/>
              </a:prstGeom>
              <a:ln w="381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4279480" y="5517232"/>
                <a:ext cx="5902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 smtClean="0">
                    <a:solidFill>
                      <a:srgbClr val="0070C0"/>
                    </a:solidFill>
                  </a:rPr>
                  <a:t>5m</a:t>
                </a:r>
                <a:endParaRPr lang="en-GB" sz="2400" b="1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5686869" y="4346719"/>
                <a:ext cx="886543" cy="0"/>
              </a:xfrm>
              <a:prstGeom prst="straightConnector1">
                <a:avLst/>
              </a:prstGeom>
              <a:ln w="381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868690" y="3885054"/>
                <a:ext cx="5229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0070C0"/>
                    </a:solidFill>
                  </a:rPr>
                  <a:t>1m</a:t>
                </a:r>
                <a:endParaRPr lang="en-GB" sz="20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409193" y="3465874"/>
              <a:ext cx="2100255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dirty="0">
                  <a:solidFill>
                    <a:schemeClr val="bg1">
                      <a:lumMod val="95000"/>
                    </a:schemeClr>
                  </a:solidFill>
                </a:rPr>
                <a:t>3</a:t>
              </a:r>
              <a:r>
                <a:rPr lang="en-GB" sz="2400" b="1" dirty="0" smtClean="0">
                  <a:solidFill>
                    <a:schemeClr val="bg1">
                      <a:lumMod val="95000"/>
                    </a:schemeClr>
                  </a:solidFill>
                </a:rPr>
                <a:t>m</a:t>
              </a:r>
              <a:r>
                <a:rPr lang="en-US" sz="2400" baseline="30000" dirty="0" smtClean="0">
                  <a:solidFill>
                    <a:schemeClr val="bg1">
                      <a:lumMod val="95000"/>
                    </a:schemeClr>
                  </a:solidFill>
                </a:rPr>
                <a:t>  </a:t>
              </a:r>
              <a:r>
                <a:rPr lang="en-GB" sz="2400" b="1" dirty="0" smtClean="0">
                  <a:solidFill>
                    <a:schemeClr val="bg1">
                      <a:lumMod val="95000"/>
                    </a:schemeClr>
                  </a:solidFill>
                </a:rPr>
                <a:t>x 3m </a:t>
              </a:r>
              <a:r>
                <a:rPr lang="en-GB" sz="2400" b="1" dirty="0">
                  <a:solidFill>
                    <a:schemeClr val="bg1">
                      <a:lumMod val="95000"/>
                    </a:schemeClr>
                  </a:solidFill>
                </a:rPr>
                <a:t>= 9</a:t>
              </a:r>
              <a:r>
                <a:rPr lang="en-GB" sz="2400" b="1" dirty="0" smtClean="0">
                  <a:solidFill>
                    <a:schemeClr val="bg1">
                      <a:lumMod val="95000"/>
                    </a:schemeClr>
                  </a:solidFill>
                </a:rPr>
                <a:t>m</a:t>
              </a:r>
              <a:r>
                <a:rPr lang="en-US" sz="2400" b="1" baseline="30000" dirty="0" smtClean="0">
                  <a:solidFill>
                    <a:schemeClr val="bg1">
                      <a:lumMod val="95000"/>
                    </a:schemeClr>
                  </a:solidFill>
                </a:rPr>
                <a:t>2</a:t>
              </a:r>
            </a:p>
            <a:p>
              <a:r>
                <a:rPr lang="en-US" baseline="30000" dirty="0" smtClean="0">
                  <a:solidFill>
                    <a:schemeClr val="tx2"/>
                  </a:solidFill>
                </a:rPr>
                <a:t>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63639" y="2323403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475130" y="2162789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57533" y="5085184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727227" y="5087554"/>
              <a:ext cx="8338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solidFill>
                    <a:schemeClr val="tx2"/>
                  </a:solidFill>
                </a:rPr>
                <a:t>0.5 m</a:t>
              </a:r>
              <a:r>
                <a:rPr lang="en-US" baseline="30000" dirty="0">
                  <a:solidFill>
                    <a:schemeClr val="tx2"/>
                  </a:solidFill>
                </a:rPr>
                <a:t>2 </a:t>
              </a:r>
              <a:endParaRPr lang="en-GB" b="1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3" name="Straight Arrow Connector 2"/>
          <p:cNvCxnSpPr/>
          <p:nvPr/>
        </p:nvCxnSpPr>
        <p:spPr>
          <a:xfrm>
            <a:off x="2727314" y="3844751"/>
            <a:ext cx="2354626" cy="0"/>
          </a:xfrm>
          <a:prstGeom prst="straightConnector1">
            <a:avLst/>
          </a:prstGeom>
          <a:ln w="28575">
            <a:solidFill>
              <a:schemeClr val="bg1">
                <a:lumMod val="9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577222" y="3444641"/>
            <a:ext cx="522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bg1">
                    <a:lumMod val="95000"/>
                  </a:schemeClr>
                </a:solidFill>
              </a:rPr>
              <a:t>3m</a:t>
            </a:r>
            <a:endParaRPr lang="en-GB" sz="2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801150" y="3670706"/>
            <a:ext cx="886543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82971" y="3178377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1m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29" name="Picture 2" descr="T:\Staff Only\Plantation Gardens project\Logo etc\Plantation Garden Project footer banner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661248"/>
            <a:ext cx="4355976" cy="96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603</Words>
  <Application>Microsoft Office PowerPoint</Application>
  <PresentationFormat>On-screen Show (4:3)</PresentationFormat>
  <Paragraphs>132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Area of Shapes</vt:lpstr>
      <vt:lpstr>How do you calculate the area of a rectangle?</vt:lpstr>
      <vt:lpstr>How do you calculate the area of a rectangle?</vt:lpstr>
      <vt:lpstr>PowerPoint Presentation</vt:lpstr>
      <vt:lpstr>PowerPoint Presentation</vt:lpstr>
      <vt:lpstr>How could you calculate the area of this octagon?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area of this circle?</vt:lpstr>
      <vt:lpstr>What is the area of this circle?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try this:</vt:lpstr>
      <vt:lpstr>Now you are ready to design your own arrangements for the beds at the Plantation Garden!</vt:lpstr>
    </vt:vector>
  </TitlesOfParts>
  <Company>Ergo Computing UK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MrChambers</dc:creator>
  <cp:lastModifiedBy>MrChambers</cp:lastModifiedBy>
  <cp:revision>16</cp:revision>
  <dcterms:created xsi:type="dcterms:W3CDTF">2016-05-19T08:57:18Z</dcterms:created>
  <dcterms:modified xsi:type="dcterms:W3CDTF">2016-06-15T13:06:59Z</dcterms:modified>
</cp:coreProperties>
</file>